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1" r:id="rId3"/>
    <p:sldId id="274" r:id="rId4"/>
    <p:sldId id="266" r:id="rId5"/>
    <p:sldId id="276" r:id="rId6"/>
    <p:sldId id="275" r:id="rId7"/>
    <p:sldId id="272" r:id="rId8"/>
    <p:sldId id="273" r:id="rId9"/>
    <p:sldId id="277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228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F1DEC8-F1C8-4796-B0F8-669CFB2C2ADF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07585F1-27A4-4BC9-859F-6DCC510AFC07}">
      <dgm:prSet phldrT="[Text]" custT="1"/>
      <dgm:spPr/>
      <dgm:t>
        <a:bodyPr/>
        <a:lstStyle/>
        <a:p>
          <a:pPr algn="ctr"/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March 2020</a:t>
          </a:r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3F0B22-BE04-4594-A9D8-D8E210FB8667}" type="parTrans" cxnId="{D49AF11B-61F5-497D-A766-A2B5364E5230}">
      <dgm:prSet/>
      <dgm:spPr/>
      <dgm:t>
        <a:bodyPr/>
        <a:lstStyle/>
        <a:p>
          <a:endParaRPr lang="en-US" sz="1200"/>
        </a:p>
      </dgm:t>
    </dgm:pt>
    <dgm:pt modelId="{4A415F03-2637-4F86-AD65-3CC22B8FC72A}" type="sibTrans" cxnId="{D49AF11B-61F5-497D-A766-A2B5364E5230}">
      <dgm:prSet/>
      <dgm:spPr/>
      <dgm:t>
        <a:bodyPr/>
        <a:lstStyle/>
        <a:p>
          <a:endParaRPr lang="en-US" sz="1200"/>
        </a:p>
      </dgm:t>
    </dgm:pt>
    <dgm:pt modelId="{BB14D711-A9CA-4354-8077-748E9A130092}">
      <dgm:prSet phldrT="[Text]" custT="1"/>
      <dgm:spPr/>
      <dgm:t>
        <a:bodyPr/>
        <a:lstStyle/>
        <a:p>
          <a:pPr algn="l"/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1620 Hospital beds in 15 hospitals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640EC8-D82D-44B8-A00E-A65772B7DDD2}" type="parTrans" cxnId="{113AF265-51F6-4905-9C8A-D73C064C1B7A}">
      <dgm:prSet/>
      <dgm:spPr/>
      <dgm:t>
        <a:bodyPr/>
        <a:lstStyle/>
        <a:p>
          <a:endParaRPr lang="en-US" sz="1200"/>
        </a:p>
      </dgm:t>
    </dgm:pt>
    <dgm:pt modelId="{D31D5C10-E65E-4D0E-8115-42DACBCB7C52}" type="sibTrans" cxnId="{113AF265-51F6-4905-9C8A-D73C064C1B7A}">
      <dgm:prSet/>
      <dgm:spPr/>
      <dgm:t>
        <a:bodyPr/>
        <a:lstStyle/>
        <a:p>
          <a:endParaRPr lang="en-US" sz="1200"/>
        </a:p>
      </dgm:t>
    </dgm:pt>
    <dgm:pt modelId="{F469B370-DD52-444C-B5B7-4FE3BB6A4AFC}">
      <dgm:prSet phldrT="[Text]" custT="1"/>
      <dgm:spPr/>
      <dgm:t>
        <a:bodyPr/>
        <a:lstStyle/>
        <a:p>
          <a:pPr algn="ctr"/>
          <a:r>
            <a:rPr lang="en-US" sz="2800" b="1" dirty="0" smtClean="0"/>
            <a:t>December 2020</a:t>
          </a:r>
          <a:endParaRPr lang="en-US" sz="2800" b="1" dirty="0"/>
        </a:p>
      </dgm:t>
    </dgm:pt>
    <dgm:pt modelId="{3C6EC26C-9F4A-4C71-AF32-82D7DFF7B37D}" type="parTrans" cxnId="{F5753FE2-2C66-407E-8305-6E0C5CD1EC29}">
      <dgm:prSet/>
      <dgm:spPr/>
      <dgm:t>
        <a:bodyPr/>
        <a:lstStyle/>
        <a:p>
          <a:endParaRPr lang="en-US" sz="1200"/>
        </a:p>
      </dgm:t>
    </dgm:pt>
    <dgm:pt modelId="{40BC574F-B32A-4A08-9F11-54D8EF5950B2}" type="sibTrans" cxnId="{F5753FE2-2C66-407E-8305-6E0C5CD1EC29}">
      <dgm:prSet/>
      <dgm:spPr/>
      <dgm:t>
        <a:bodyPr/>
        <a:lstStyle/>
        <a:p>
          <a:endParaRPr lang="en-US" sz="1200"/>
        </a:p>
      </dgm:t>
    </dgm:pt>
    <dgm:pt modelId="{25D01492-01F2-4243-856E-FE2D159FA84B}">
      <dgm:prSet phldrT="[Text]" custT="1"/>
      <dgm:spPr/>
      <dgm:t>
        <a:bodyPr/>
        <a:lstStyle/>
        <a:p>
          <a:pPr algn="l"/>
          <a:r>
            <a:rPr lang="en-US" sz="1400" dirty="0" smtClean="0"/>
            <a:t>7222 Hospital beds in 85 hospitals</a:t>
          </a:r>
          <a:endParaRPr lang="en-US" sz="1400" dirty="0"/>
        </a:p>
      </dgm:t>
    </dgm:pt>
    <dgm:pt modelId="{CCB62BAA-7243-4C06-98C4-238B2D41B2FD}" type="parTrans" cxnId="{90D65488-C786-4D62-A27C-E5122F24F78C}">
      <dgm:prSet/>
      <dgm:spPr/>
      <dgm:t>
        <a:bodyPr/>
        <a:lstStyle/>
        <a:p>
          <a:endParaRPr lang="en-US" sz="1200"/>
        </a:p>
      </dgm:t>
    </dgm:pt>
    <dgm:pt modelId="{B94E16F6-77B2-49DF-A011-4BCBFF641E3E}" type="sibTrans" cxnId="{90D65488-C786-4D62-A27C-E5122F24F78C}">
      <dgm:prSet/>
      <dgm:spPr/>
      <dgm:t>
        <a:bodyPr/>
        <a:lstStyle/>
        <a:p>
          <a:endParaRPr lang="en-US" sz="1200"/>
        </a:p>
      </dgm:t>
    </dgm:pt>
    <dgm:pt modelId="{1935D605-40CC-4CC9-B371-FD8F9E10D789}">
      <dgm:prSet phldrT="[Text]" custT="1"/>
      <dgm:spPr/>
      <dgm:t>
        <a:bodyPr/>
        <a:lstStyle/>
        <a:p>
          <a:pPr algn="l"/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1050 fever beds in additional 15 hospitals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953774-8DC2-4FE9-90F5-E0F1564F4DA9}" type="parTrans" cxnId="{B0DADA81-E659-4008-8A35-BD8E50D9BD3D}">
      <dgm:prSet/>
      <dgm:spPr/>
      <dgm:t>
        <a:bodyPr/>
        <a:lstStyle/>
        <a:p>
          <a:endParaRPr lang="en-US" sz="1200"/>
        </a:p>
      </dgm:t>
    </dgm:pt>
    <dgm:pt modelId="{73B38C50-4C5D-40FD-840A-29B756D38905}" type="sibTrans" cxnId="{B0DADA81-E659-4008-8A35-BD8E50D9BD3D}">
      <dgm:prSet/>
      <dgm:spPr/>
      <dgm:t>
        <a:bodyPr/>
        <a:lstStyle/>
        <a:p>
          <a:endParaRPr lang="en-US" sz="1200"/>
        </a:p>
      </dgm:t>
    </dgm:pt>
    <dgm:pt modelId="{7BFF418E-DB88-4CFA-B3BE-F81D045B9B4E}">
      <dgm:prSet phldrT="[Text]" custT="1"/>
      <dgm:spPr/>
      <dgm:t>
        <a:bodyPr/>
        <a:lstStyle/>
        <a:p>
          <a:pPr algn="l"/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Hospital beds under state ownership 825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535DCB-E36A-46C8-8035-994B7E3B85DB}" type="parTrans" cxnId="{DA18CEE5-2502-4DEB-B3EE-3FB50D2001E1}">
      <dgm:prSet/>
      <dgm:spPr/>
      <dgm:t>
        <a:bodyPr/>
        <a:lstStyle/>
        <a:p>
          <a:endParaRPr lang="en-US" sz="1200"/>
        </a:p>
      </dgm:t>
    </dgm:pt>
    <dgm:pt modelId="{7CFEC525-9824-4D75-988E-B69D95BE3B79}" type="sibTrans" cxnId="{DA18CEE5-2502-4DEB-B3EE-3FB50D2001E1}">
      <dgm:prSet/>
      <dgm:spPr/>
      <dgm:t>
        <a:bodyPr/>
        <a:lstStyle/>
        <a:p>
          <a:endParaRPr lang="en-US" sz="1200"/>
        </a:p>
      </dgm:t>
    </dgm:pt>
    <dgm:pt modelId="{40EEFAD6-A8C9-4DE5-83F1-5A1CFECF9885}">
      <dgm:prSet phldrT="[Text]" custT="1"/>
      <dgm:spPr/>
      <dgm:t>
        <a:bodyPr/>
        <a:lstStyle/>
        <a:p>
          <a:pPr algn="l"/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112 call center activated for managing fever cases and 25 PHC facilities started operations as online clinics for managing COVID 19 cases at home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0C4C7F-A9EF-4145-A201-44868B3CECDA}" type="parTrans" cxnId="{E4E0F56F-3370-493B-985F-287D72B8CFCC}">
      <dgm:prSet/>
      <dgm:spPr/>
      <dgm:t>
        <a:bodyPr/>
        <a:lstStyle/>
        <a:p>
          <a:endParaRPr lang="en-US" sz="1200"/>
        </a:p>
      </dgm:t>
    </dgm:pt>
    <dgm:pt modelId="{DAE80E0E-FD12-46F3-82DF-28A0C1684C57}" type="sibTrans" cxnId="{E4E0F56F-3370-493B-985F-287D72B8CFCC}">
      <dgm:prSet/>
      <dgm:spPr/>
      <dgm:t>
        <a:bodyPr/>
        <a:lstStyle/>
        <a:p>
          <a:endParaRPr lang="en-US" sz="1200"/>
        </a:p>
      </dgm:t>
    </dgm:pt>
    <dgm:pt modelId="{68665410-5C1F-43D4-A371-D159D3DA02CE}">
      <dgm:prSet phldrT="[Text]" custT="1"/>
      <dgm:spPr/>
      <dgm:t>
        <a:bodyPr/>
        <a:lstStyle/>
        <a:p>
          <a:pPr algn="l"/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Initial training for 76% of rural (974) and 90% (1520) of urban family physicians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151696-ED95-4BF2-AADA-BA90060ABE9B}" type="parTrans" cxnId="{8FE5D4AC-3ABC-4880-8073-BF6E32D8E280}">
      <dgm:prSet/>
      <dgm:spPr/>
      <dgm:t>
        <a:bodyPr/>
        <a:lstStyle/>
        <a:p>
          <a:endParaRPr lang="en-US" sz="1200"/>
        </a:p>
      </dgm:t>
    </dgm:pt>
    <dgm:pt modelId="{D996606B-6A45-4C78-8E49-095782DE0B27}" type="sibTrans" cxnId="{8FE5D4AC-3ABC-4880-8073-BF6E32D8E280}">
      <dgm:prSet/>
      <dgm:spPr/>
      <dgm:t>
        <a:bodyPr/>
        <a:lstStyle/>
        <a:p>
          <a:endParaRPr lang="en-US" sz="1200"/>
        </a:p>
      </dgm:t>
    </dgm:pt>
    <dgm:pt modelId="{6FDA5330-A53F-4CF0-AF99-E57E6F993BE3}">
      <dgm:prSet phldrT="[Text]" custT="1"/>
      <dgm:spPr/>
      <dgm:t>
        <a:bodyPr/>
        <a:lstStyle/>
        <a:p>
          <a:pPr algn="l"/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Critical case management training in 43 hospitals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D388DB-9575-448F-8E51-91A9063D9045}" type="parTrans" cxnId="{A0C72730-8DA3-4D3A-A372-C0C09AAEC736}">
      <dgm:prSet/>
      <dgm:spPr/>
      <dgm:t>
        <a:bodyPr/>
        <a:lstStyle/>
        <a:p>
          <a:endParaRPr lang="en-US" sz="1200"/>
        </a:p>
      </dgm:t>
    </dgm:pt>
    <dgm:pt modelId="{06C92F46-FF3C-4589-9EDF-790610BBD8EC}" type="sibTrans" cxnId="{A0C72730-8DA3-4D3A-A372-C0C09AAEC736}">
      <dgm:prSet/>
      <dgm:spPr/>
      <dgm:t>
        <a:bodyPr/>
        <a:lstStyle/>
        <a:p>
          <a:endParaRPr lang="en-US" sz="1200"/>
        </a:p>
      </dgm:t>
    </dgm:pt>
    <dgm:pt modelId="{5C63D5CD-6BB1-4F0E-B23B-F3B044CEBA88}">
      <dgm:prSet custT="1"/>
      <dgm:spPr/>
      <dgm:t>
        <a:bodyPr/>
        <a:lstStyle/>
        <a:p>
          <a:pPr algn="l"/>
          <a:r>
            <a:rPr lang="en-US" sz="1400" dirty="0" smtClean="0"/>
            <a:t>72 COVID Hotels operational with over 4500 beds for clinical management of mild </a:t>
          </a:r>
          <a:r>
            <a:rPr lang="en-US" sz="1400" dirty="0" err="1" smtClean="0"/>
            <a:t>Covid</a:t>
          </a:r>
          <a:r>
            <a:rPr lang="en-US" sz="1400" dirty="0" smtClean="0"/>
            <a:t> cases</a:t>
          </a:r>
          <a:endParaRPr lang="en-US" sz="1400" dirty="0"/>
        </a:p>
      </dgm:t>
    </dgm:pt>
    <dgm:pt modelId="{E4E54E75-5A70-4AF3-BE92-2704F63DF675}" type="parTrans" cxnId="{FF30FA66-5127-49C5-89EB-76FB849FF867}">
      <dgm:prSet/>
      <dgm:spPr/>
      <dgm:t>
        <a:bodyPr/>
        <a:lstStyle/>
        <a:p>
          <a:endParaRPr lang="en-US" sz="1200"/>
        </a:p>
      </dgm:t>
    </dgm:pt>
    <dgm:pt modelId="{AC38320E-2C78-488E-855C-9C6D32F79D83}" type="sibTrans" cxnId="{FF30FA66-5127-49C5-89EB-76FB849FF867}">
      <dgm:prSet/>
      <dgm:spPr/>
      <dgm:t>
        <a:bodyPr/>
        <a:lstStyle/>
        <a:p>
          <a:endParaRPr lang="en-US" sz="1200"/>
        </a:p>
      </dgm:t>
    </dgm:pt>
    <dgm:pt modelId="{C30C1962-0B7E-4C8A-A310-6837EB9A2D32}">
      <dgm:prSet custT="1"/>
      <dgm:spPr/>
      <dgm:t>
        <a:bodyPr/>
        <a:lstStyle/>
        <a:p>
          <a:pPr algn="l"/>
          <a:r>
            <a:rPr lang="en-US" sz="1400" dirty="0" smtClean="0"/>
            <a:t>Hospital beds under state ownership 825 + 400 acute care beds in </a:t>
          </a:r>
          <a:r>
            <a:rPr lang="en-US" sz="1400" dirty="0" err="1" smtClean="0"/>
            <a:t>Rukhi</a:t>
          </a:r>
          <a:r>
            <a:rPr lang="en-US" sz="1400" dirty="0" smtClean="0"/>
            <a:t> and Batumi </a:t>
          </a:r>
          <a:endParaRPr lang="en-US" sz="1400" dirty="0"/>
        </a:p>
      </dgm:t>
    </dgm:pt>
    <dgm:pt modelId="{370556C8-C285-4417-A15D-0883093BA762}" type="parTrans" cxnId="{9784FC94-EF49-4419-9391-6C8CCF7331D1}">
      <dgm:prSet/>
      <dgm:spPr/>
      <dgm:t>
        <a:bodyPr/>
        <a:lstStyle/>
        <a:p>
          <a:endParaRPr lang="en-US" sz="1200"/>
        </a:p>
      </dgm:t>
    </dgm:pt>
    <dgm:pt modelId="{2979BCF6-D682-48EA-973C-DE16E9CE7463}" type="sibTrans" cxnId="{9784FC94-EF49-4419-9391-6C8CCF7331D1}">
      <dgm:prSet/>
      <dgm:spPr/>
      <dgm:t>
        <a:bodyPr/>
        <a:lstStyle/>
        <a:p>
          <a:endParaRPr lang="en-US" sz="1200"/>
        </a:p>
      </dgm:t>
    </dgm:pt>
    <dgm:pt modelId="{D6DC67BC-8C35-4140-B52F-86EE174B8E7C}">
      <dgm:prSet custT="1"/>
      <dgm:spPr/>
      <dgm:t>
        <a:bodyPr/>
        <a:lstStyle/>
        <a:p>
          <a:pPr algn="l"/>
          <a:r>
            <a:rPr lang="en-US" sz="1400" dirty="0" smtClean="0"/>
            <a:t>112 linked 61 PHC facilities function as online clinics for managing COVID 19 cases at home</a:t>
          </a:r>
          <a:endParaRPr lang="en-US" sz="1400" dirty="0"/>
        </a:p>
      </dgm:t>
    </dgm:pt>
    <dgm:pt modelId="{01F6C9C1-C786-4EFB-B8DE-F1F89FB38D4D}" type="parTrans" cxnId="{64EB1A95-235D-49F1-A0BC-F260403CCDDC}">
      <dgm:prSet/>
      <dgm:spPr/>
      <dgm:t>
        <a:bodyPr/>
        <a:lstStyle/>
        <a:p>
          <a:endParaRPr lang="en-US" sz="1200"/>
        </a:p>
      </dgm:t>
    </dgm:pt>
    <dgm:pt modelId="{2D20F5A7-8E5A-431C-96A2-A0BC776FCFA2}" type="sibTrans" cxnId="{64EB1A95-235D-49F1-A0BC-F260403CCDDC}">
      <dgm:prSet/>
      <dgm:spPr/>
      <dgm:t>
        <a:bodyPr/>
        <a:lstStyle/>
        <a:p>
          <a:endParaRPr lang="en-US" sz="1200"/>
        </a:p>
      </dgm:t>
    </dgm:pt>
    <dgm:pt modelId="{266F980F-FA1E-4B0F-811D-2098FF6BA4B9}">
      <dgm:prSet custT="1"/>
      <dgm:spPr/>
      <dgm:t>
        <a:bodyPr/>
        <a:lstStyle/>
        <a:p>
          <a:pPr algn="l"/>
          <a:r>
            <a:rPr lang="en-US" sz="1400" dirty="0" smtClean="0"/>
            <a:t>Repeated training for 886 family physicians</a:t>
          </a:r>
          <a:endParaRPr lang="en-US" sz="1400" dirty="0"/>
        </a:p>
      </dgm:t>
    </dgm:pt>
    <dgm:pt modelId="{DEAA6C63-76C9-46D7-8177-6363D9A33DC5}" type="parTrans" cxnId="{2871ED3C-D3B2-440D-AAAF-6E62228CC46F}">
      <dgm:prSet/>
      <dgm:spPr/>
      <dgm:t>
        <a:bodyPr/>
        <a:lstStyle/>
        <a:p>
          <a:endParaRPr lang="en-US" sz="1200"/>
        </a:p>
      </dgm:t>
    </dgm:pt>
    <dgm:pt modelId="{709F7B69-9445-4AEC-A1DA-67607341C200}" type="sibTrans" cxnId="{2871ED3C-D3B2-440D-AAAF-6E62228CC46F}">
      <dgm:prSet/>
      <dgm:spPr/>
      <dgm:t>
        <a:bodyPr/>
        <a:lstStyle/>
        <a:p>
          <a:endParaRPr lang="en-US" sz="1200"/>
        </a:p>
      </dgm:t>
    </dgm:pt>
    <dgm:pt modelId="{6E0874BD-2C46-43E2-B7FE-9DD6E0B0ED43}">
      <dgm:prSet custT="1"/>
      <dgm:spPr/>
      <dgm:t>
        <a:bodyPr/>
        <a:lstStyle/>
        <a:p>
          <a:pPr algn="l"/>
          <a:r>
            <a:rPr lang="en-US" sz="1400" dirty="0" smtClean="0"/>
            <a:t>Repeated Critical case management training in COVID hospitals </a:t>
          </a:r>
          <a:endParaRPr lang="en-US" sz="1400" dirty="0"/>
        </a:p>
      </dgm:t>
    </dgm:pt>
    <dgm:pt modelId="{D28CB858-C1CB-4AF2-B93A-7BAE497C3E71}" type="parTrans" cxnId="{B12D828F-C61E-410F-980E-9E4C31C56703}">
      <dgm:prSet/>
      <dgm:spPr/>
      <dgm:t>
        <a:bodyPr/>
        <a:lstStyle/>
        <a:p>
          <a:endParaRPr lang="en-US" sz="1200"/>
        </a:p>
      </dgm:t>
    </dgm:pt>
    <dgm:pt modelId="{1144A98C-2C40-4A2C-BB9B-0CEC15AFFD46}" type="sibTrans" cxnId="{B12D828F-C61E-410F-980E-9E4C31C56703}">
      <dgm:prSet/>
      <dgm:spPr/>
      <dgm:t>
        <a:bodyPr/>
        <a:lstStyle/>
        <a:p>
          <a:endParaRPr lang="en-US" sz="1200"/>
        </a:p>
      </dgm:t>
    </dgm:pt>
    <dgm:pt modelId="{0B03845B-D1C2-4D52-A75F-C1D26AC40AA9}">
      <dgm:prSet custT="1"/>
      <dgm:spPr/>
      <dgm:t>
        <a:bodyPr/>
        <a:lstStyle/>
        <a:p>
          <a:pPr algn="l"/>
          <a:r>
            <a:rPr lang="en-US" sz="1400" dirty="0" smtClean="0"/>
            <a:t>All facilities and village doctors provide  initial assessment of patients with fever and other respiratory symptoms </a:t>
          </a:r>
          <a:endParaRPr lang="en-US" sz="1400" dirty="0"/>
        </a:p>
      </dgm:t>
    </dgm:pt>
    <dgm:pt modelId="{0F756EE4-785D-4045-9682-72C3E6E5C0DE}" type="parTrans" cxnId="{007168F7-9BA3-4C71-8B5C-00BC60D1350F}">
      <dgm:prSet/>
      <dgm:spPr/>
      <dgm:t>
        <a:bodyPr/>
        <a:lstStyle/>
        <a:p>
          <a:endParaRPr lang="en-US" sz="1200"/>
        </a:p>
      </dgm:t>
    </dgm:pt>
    <dgm:pt modelId="{1242458F-90FB-49C7-A9D9-258AAA2E9679}" type="sibTrans" cxnId="{007168F7-9BA3-4C71-8B5C-00BC60D1350F}">
      <dgm:prSet/>
      <dgm:spPr/>
      <dgm:t>
        <a:bodyPr/>
        <a:lstStyle/>
        <a:p>
          <a:endParaRPr lang="en-US" sz="1200"/>
        </a:p>
      </dgm:t>
    </dgm:pt>
    <dgm:pt modelId="{F2FC5BBF-E547-4D74-82A1-EA6B822A251C}">
      <dgm:prSet custT="1"/>
      <dgm:spPr/>
      <dgm:t>
        <a:bodyPr/>
        <a:lstStyle/>
        <a:p>
          <a:pPr algn="l"/>
          <a:r>
            <a:rPr lang="en-US" sz="1400" dirty="0" smtClean="0"/>
            <a:t>Acute care equipment procured and delivered to public and private hospitals </a:t>
          </a:r>
          <a:endParaRPr lang="en-US" sz="1400" dirty="0"/>
        </a:p>
      </dgm:t>
    </dgm:pt>
    <dgm:pt modelId="{77E496B7-4C5C-48B5-BFF7-95CC2A97ACDB}" type="parTrans" cxnId="{F16EF236-7361-4A41-B8C0-C12B795D5011}">
      <dgm:prSet/>
      <dgm:spPr/>
      <dgm:t>
        <a:bodyPr/>
        <a:lstStyle/>
        <a:p>
          <a:endParaRPr lang="en-US" sz="1200"/>
        </a:p>
      </dgm:t>
    </dgm:pt>
    <dgm:pt modelId="{DEDB3466-6353-4101-A50F-8A75C3059B35}" type="sibTrans" cxnId="{F16EF236-7361-4A41-B8C0-C12B795D5011}">
      <dgm:prSet/>
      <dgm:spPr/>
      <dgm:t>
        <a:bodyPr/>
        <a:lstStyle/>
        <a:p>
          <a:endParaRPr lang="en-US" sz="1200"/>
        </a:p>
      </dgm:t>
    </dgm:pt>
    <dgm:pt modelId="{3B682E5B-F6B9-4E7F-ACE3-BE1249E2926F}">
      <dgm:prSet phldrT="[Text]" custT="1"/>
      <dgm:spPr/>
      <dgm:t>
        <a:bodyPr/>
        <a:lstStyle/>
        <a:p>
          <a:pPr algn="l"/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Lab testing capacity 300 per day 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B52105-D544-43FD-8DE7-90E52A7EEE03}" type="parTrans" cxnId="{3246F2B0-CD41-45BF-A96C-37186D71416C}">
      <dgm:prSet/>
      <dgm:spPr/>
      <dgm:t>
        <a:bodyPr/>
        <a:lstStyle/>
        <a:p>
          <a:endParaRPr lang="en-US" sz="1200"/>
        </a:p>
      </dgm:t>
    </dgm:pt>
    <dgm:pt modelId="{A4E09568-F7E6-43E0-BA14-750C37C2D75D}" type="sibTrans" cxnId="{3246F2B0-CD41-45BF-A96C-37186D71416C}">
      <dgm:prSet/>
      <dgm:spPr/>
      <dgm:t>
        <a:bodyPr/>
        <a:lstStyle/>
        <a:p>
          <a:endParaRPr lang="en-US" sz="1200"/>
        </a:p>
      </dgm:t>
    </dgm:pt>
    <dgm:pt modelId="{EF33AE51-64B6-4307-BA84-A59EEF7EEBA5}">
      <dgm:prSet custT="1"/>
      <dgm:spPr/>
      <dgm:t>
        <a:bodyPr/>
        <a:lstStyle/>
        <a:p>
          <a:pPr algn="l"/>
          <a:r>
            <a:rPr lang="en-US" sz="1400" dirty="0" smtClean="0"/>
            <a:t>Lab testing capacity 20000 per day </a:t>
          </a:r>
          <a:endParaRPr lang="en-US" sz="1400" dirty="0"/>
        </a:p>
      </dgm:t>
    </dgm:pt>
    <dgm:pt modelId="{3410BF7F-B211-42D8-BF24-FCBF812ACBFA}" type="parTrans" cxnId="{6BD82328-AFBE-463D-94E7-0326BB9C5DC0}">
      <dgm:prSet/>
      <dgm:spPr/>
      <dgm:t>
        <a:bodyPr/>
        <a:lstStyle/>
        <a:p>
          <a:endParaRPr lang="en-US" sz="1200"/>
        </a:p>
      </dgm:t>
    </dgm:pt>
    <dgm:pt modelId="{BFA0BCC8-2CB4-4839-B5AC-35CDDF285A8D}" type="sibTrans" cxnId="{6BD82328-AFBE-463D-94E7-0326BB9C5DC0}">
      <dgm:prSet/>
      <dgm:spPr/>
      <dgm:t>
        <a:bodyPr/>
        <a:lstStyle/>
        <a:p>
          <a:endParaRPr lang="en-US" sz="1200"/>
        </a:p>
      </dgm:t>
    </dgm:pt>
    <dgm:pt modelId="{26FF7CE7-C36B-4503-B8C7-D80254FFC864}" type="pres">
      <dgm:prSet presAssocID="{2AF1DEC8-F1C8-4796-B0F8-669CFB2C2AD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F71BAE-E23A-4C1F-B72B-8D713E51A0F2}" type="pres">
      <dgm:prSet presAssocID="{E07585F1-27A4-4BC9-859F-6DCC510AFC07}" presName="node" presStyleLbl="node1" presStyleIdx="0" presStyleCnt="2" custScaleX="99422" custScaleY="1456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6D70CA-D77D-415F-878C-DDD51E3A44B3}" type="pres">
      <dgm:prSet presAssocID="{4A415F03-2637-4F86-AD65-3CC22B8FC72A}" presName="sibTrans" presStyleLbl="sibTrans2D1" presStyleIdx="0" presStyleCnt="1"/>
      <dgm:spPr/>
      <dgm:t>
        <a:bodyPr/>
        <a:lstStyle/>
        <a:p>
          <a:endParaRPr lang="en-US"/>
        </a:p>
      </dgm:t>
    </dgm:pt>
    <dgm:pt modelId="{EDE97930-660B-4D2F-A2C9-A8736504E5E5}" type="pres">
      <dgm:prSet presAssocID="{4A415F03-2637-4F86-AD65-3CC22B8FC72A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3EE7B1FB-86A6-4351-8471-044A962D2158}" type="pres">
      <dgm:prSet presAssocID="{F469B370-DD52-444C-B5B7-4FE3BB6A4AFC}" presName="node" presStyleLbl="node1" presStyleIdx="1" presStyleCnt="2" custScaleY="1456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46F2B0-CD41-45BF-A96C-37186D71416C}" srcId="{E07585F1-27A4-4BC9-859F-6DCC510AFC07}" destId="{3B682E5B-F6B9-4E7F-ACE3-BE1249E2926F}" srcOrd="6" destOrd="0" parTransId="{85B52105-D544-43FD-8DE7-90E52A7EEE03}" sibTransId="{A4E09568-F7E6-43E0-BA14-750C37C2D75D}"/>
    <dgm:cxn modelId="{A0C72730-8DA3-4D3A-A372-C0C09AAEC736}" srcId="{E07585F1-27A4-4BC9-859F-6DCC510AFC07}" destId="{6FDA5330-A53F-4CF0-AF99-E57E6F993BE3}" srcOrd="5" destOrd="0" parTransId="{0BD388DB-9575-448F-8E51-91A9063D9045}" sibTransId="{06C92F46-FF3C-4589-9EDF-790610BBD8EC}"/>
    <dgm:cxn modelId="{8AD137A7-D769-4C5C-9ED3-5D13901130C0}" type="presOf" srcId="{2AF1DEC8-F1C8-4796-B0F8-669CFB2C2ADF}" destId="{26FF7CE7-C36B-4503-B8C7-D80254FFC864}" srcOrd="0" destOrd="0" presId="urn:microsoft.com/office/officeart/2005/8/layout/process1"/>
    <dgm:cxn modelId="{9834FEBC-B7DE-4907-A470-C27508B0DC12}" type="presOf" srcId="{6FDA5330-A53F-4CF0-AF99-E57E6F993BE3}" destId="{53F71BAE-E23A-4C1F-B72B-8D713E51A0F2}" srcOrd="0" destOrd="6" presId="urn:microsoft.com/office/officeart/2005/8/layout/process1"/>
    <dgm:cxn modelId="{B666A2DA-9A4E-4CE9-9025-9558617FC96F}" type="presOf" srcId="{40EEFAD6-A8C9-4DE5-83F1-5A1CFECF9885}" destId="{53F71BAE-E23A-4C1F-B72B-8D713E51A0F2}" srcOrd="0" destOrd="4" presId="urn:microsoft.com/office/officeart/2005/8/layout/process1"/>
    <dgm:cxn modelId="{0064BFA5-2596-4094-A7EA-52C0295AEC4A}" type="presOf" srcId="{BB14D711-A9CA-4354-8077-748E9A130092}" destId="{53F71BAE-E23A-4C1F-B72B-8D713E51A0F2}" srcOrd="0" destOrd="1" presId="urn:microsoft.com/office/officeart/2005/8/layout/process1"/>
    <dgm:cxn modelId="{B608B044-74A2-4D34-989F-829B2C5F6E67}" type="presOf" srcId="{4A415F03-2637-4F86-AD65-3CC22B8FC72A}" destId="{446D70CA-D77D-415F-878C-DDD51E3A44B3}" srcOrd="0" destOrd="0" presId="urn:microsoft.com/office/officeart/2005/8/layout/process1"/>
    <dgm:cxn modelId="{22636BE8-53C9-4E01-B030-DFFD9929E73D}" type="presOf" srcId="{0B03845B-D1C2-4D52-A75F-C1D26AC40AA9}" destId="{3EE7B1FB-86A6-4351-8471-044A962D2158}" srcOrd="0" destOrd="5" presId="urn:microsoft.com/office/officeart/2005/8/layout/process1"/>
    <dgm:cxn modelId="{D49AF11B-61F5-497D-A766-A2B5364E5230}" srcId="{2AF1DEC8-F1C8-4796-B0F8-669CFB2C2ADF}" destId="{E07585F1-27A4-4BC9-859F-6DCC510AFC07}" srcOrd="0" destOrd="0" parTransId="{673F0B22-BE04-4594-A9D8-D8E210FB8667}" sibTransId="{4A415F03-2637-4F86-AD65-3CC22B8FC72A}"/>
    <dgm:cxn modelId="{909FFD2F-CFF6-4826-AC92-68931E9BE4E4}" type="presOf" srcId="{F2FC5BBF-E547-4D74-82A1-EA6B822A251C}" destId="{3EE7B1FB-86A6-4351-8471-044A962D2158}" srcOrd="0" destOrd="8" presId="urn:microsoft.com/office/officeart/2005/8/layout/process1"/>
    <dgm:cxn modelId="{03CFD69A-418F-4EE9-9871-5ED8B9910B6D}" type="presOf" srcId="{25D01492-01F2-4243-856E-FE2D159FA84B}" destId="{3EE7B1FB-86A6-4351-8471-044A962D2158}" srcOrd="0" destOrd="1" presId="urn:microsoft.com/office/officeart/2005/8/layout/process1"/>
    <dgm:cxn modelId="{113AF265-51F6-4905-9C8A-D73C064C1B7A}" srcId="{E07585F1-27A4-4BC9-859F-6DCC510AFC07}" destId="{BB14D711-A9CA-4354-8077-748E9A130092}" srcOrd="0" destOrd="0" parTransId="{A9640EC8-D82D-44B8-A00E-A65772B7DDD2}" sibTransId="{D31D5C10-E65E-4D0E-8115-42DACBCB7C52}"/>
    <dgm:cxn modelId="{90D65488-C786-4D62-A27C-E5122F24F78C}" srcId="{F469B370-DD52-444C-B5B7-4FE3BB6A4AFC}" destId="{25D01492-01F2-4243-856E-FE2D159FA84B}" srcOrd="0" destOrd="0" parTransId="{CCB62BAA-7243-4C06-98C4-238B2D41B2FD}" sibTransId="{B94E16F6-77B2-49DF-A011-4BCBFF641E3E}"/>
    <dgm:cxn modelId="{F16EF236-7361-4A41-B8C0-C12B795D5011}" srcId="{F469B370-DD52-444C-B5B7-4FE3BB6A4AFC}" destId="{F2FC5BBF-E547-4D74-82A1-EA6B822A251C}" srcOrd="7" destOrd="0" parTransId="{77E496B7-4C5C-48B5-BFF7-95CC2A97ACDB}" sibTransId="{DEDB3466-6353-4101-A50F-8A75C3059B35}"/>
    <dgm:cxn modelId="{B0DADA81-E659-4008-8A35-BD8E50D9BD3D}" srcId="{E07585F1-27A4-4BC9-859F-6DCC510AFC07}" destId="{1935D605-40CC-4CC9-B371-FD8F9E10D789}" srcOrd="1" destOrd="0" parTransId="{E7953774-8DC2-4FE9-90F5-E0F1564F4DA9}" sibTransId="{73B38C50-4C5D-40FD-840A-29B756D38905}"/>
    <dgm:cxn modelId="{F8E2C9A7-06A5-43FE-AA14-BE806135A461}" type="presOf" srcId="{5C63D5CD-6BB1-4F0E-B23B-F3B044CEBA88}" destId="{3EE7B1FB-86A6-4351-8471-044A962D2158}" srcOrd="0" destOrd="2" presId="urn:microsoft.com/office/officeart/2005/8/layout/process1"/>
    <dgm:cxn modelId="{007168F7-9BA3-4C71-8B5C-00BC60D1350F}" srcId="{F469B370-DD52-444C-B5B7-4FE3BB6A4AFC}" destId="{0B03845B-D1C2-4D52-A75F-C1D26AC40AA9}" srcOrd="4" destOrd="0" parTransId="{0F756EE4-785D-4045-9682-72C3E6E5C0DE}" sibTransId="{1242458F-90FB-49C7-A9D9-258AAA2E9679}"/>
    <dgm:cxn modelId="{DA18CEE5-2502-4DEB-B3EE-3FB50D2001E1}" srcId="{E07585F1-27A4-4BC9-859F-6DCC510AFC07}" destId="{7BFF418E-DB88-4CFA-B3BE-F81D045B9B4E}" srcOrd="2" destOrd="0" parTransId="{81535DCB-E36A-46C8-8035-994B7E3B85DB}" sibTransId="{7CFEC525-9824-4D75-988E-B69D95BE3B79}"/>
    <dgm:cxn modelId="{2871ED3C-D3B2-440D-AAAF-6E62228CC46F}" srcId="{F469B370-DD52-444C-B5B7-4FE3BB6A4AFC}" destId="{266F980F-FA1E-4B0F-811D-2098FF6BA4B9}" srcOrd="5" destOrd="0" parTransId="{DEAA6C63-76C9-46D7-8177-6363D9A33DC5}" sibTransId="{709F7B69-9445-4AEC-A1DA-67607341C200}"/>
    <dgm:cxn modelId="{6BD82328-AFBE-463D-94E7-0326BB9C5DC0}" srcId="{F469B370-DD52-444C-B5B7-4FE3BB6A4AFC}" destId="{EF33AE51-64B6-4307-BA84-A59EEF7EEBA5}" srcOrd="8" destOrd="0" parTransId="{3410BF7F-B211-42D8-BF24-FCBF812ACBFA}" sibTransId="{BFA0BCC8-2CB4-4839-B5AC-35CDDF285A8D}"/>
    <dgm:cxn modelId="{64EB1A95-235D-49F1-A0BC-F260403CCDDC}" srcId="{F469B370-DD52-444C-B5B7-4FE3BB6A4AFC}" destId="{D6DC67BC-8C35-4140-B52F-86EE174B8E7C}" srcOrd="3" destOrd="0" parTransId="{01F6C9C1-C786-4EFB-B8DE-F1F89FB38D4D}" sibTransId="{2D20F5A7-8E5A-431C-96A2-A0BC776FCFA2}"/>
    <dgm:cxn modelId="{57E73C00-5E1F-476F-B714-336750FDD262}" type="presOf" srcId="{3B682E5B-F6B9-4E7F-ACE3-BE1249E2926F}" destId="{53F71BAE-E23A-4C1F-B72B-8D713E51A0F2}" srcOrd="0" destOrd="7" presId="urn:microsoft.com/office/officeart/2005/8/layout/process1"/>
    <dgm:cxn modelId="{B12D828F-C61E-410F-980E-9E4C31C56703}" srcId="{F469B370-DD52-444C-B5B7-4FE3BB6A4AFC}" destId="{6E0874BD-2C46-43E2-B7FE-9DD6E0B0ED43}" srcOrd="6" destOrd="0" parTransId="{D28CB858-C1CB-4AF2-B93A-7BAE497C3E71}" sibTransId="{1144A98C-2C40-4A2C-BB9B-0CEC15AFFD46}"/>
    <dgm:cxn modelId="{BA1EFA01-89A4-401F-910C-3A8276A0CF91}" type="presOf" srcId="{4A415F03-2637-4F86-AD65-3CC22B8FC72A}" destId="{EDE97930-660B-4D2F-A2C9-A8736504E5E5}" srcOrd="1" destOrd="0" presId="urn:microsoft.com/office/officeart/2005/8/layout/process1"/>
    <dgm:cxn modelId="{E4E0F56F-3370-493B-985F-287D72B8CFCC}" srcId="{E07585F1-27A4-4BC9-859F-6DCC510AFC07}" destId="{40EEFAD6-A8C9-4DE5-83F1-5A1CFECF9885}" srcOrd="3" destOrd="0" parTransId="{C00C4C7F-A9EF-4145-A201-44868B3CECDA}" sibTransId="{DAE80E0E-FD12-46F3-82DF-28A0C1684C57}"/>
    <dgm:cxn modelId="{F914313B-8725-4093-9095-5A96126D4999}" type="presOf" srcId="{F469B370-DD52-444C-B5B7-4FE3BB6A4AFC}" destId="{3EE7B1FB-86A6-4351-8471-044A962D2158}" srcOrd="0" destOrd="0" presId="urn:microsoft.com/office/officeart/2005/8/layout/process1"/>
    <dgm:cxn modelId="{8852CDD0-5753-47B0-93DC-3BA908A8F9FA}" type="presOf" srcId="{E07585F1-27A4-4BC9-859F-6DCC510AFC07}" destId="{53F71BAE-E23A-4C1F-B72B-8D713E51A0F2}" srcOrd="0" destOrd="0" presId="urn:microsoft.com/office/officeart/2005/8/layout/process1"/>
    <dgm:cxn modelId="{F5753FE2-2C66-407E-8305-6E0C5CD1EC29}" srcId="{2AF1DEC8-F1C8-4796-B0F8-669CFB2C2ADF}" destId="{F469B370-DD52-444C-B5B7-4FE3BB6A4AFC}" srcOrd="1" destOrd="0" parTransId="{3C6EC26C-9F4A-4C71-AF32-82D7DFF7B37D}" sibTransId="{40BC574F-B32A-4A08-9F11-54D8EF5950B2}"/>
    <dgm:cxn modelId="{F3472C8E-7745-4A56-857A-53517E444314}" type="presOf" srcId="{68665410-5C1F-43D4-A371-D159D3DA02CE}" destId="{53F71BAE-E23A-4C1F-B72B-8D713E51A0F2}" srcOrd="0" destOrd="5" presId="urn:microsoft.com/office/officeart/2005/8/layout/process1"/>
    <dgm:cxn modelId="{1A80F7DB-69CA-479A-A1B1-94963C3DA133}" type="presOf" srcId="{1935D605-40CC-4CC9-B371-FD8F9E10D789}" destId="{53F71BAE-E23A-4C1F-B72B-8D713E51A0F2}" srcOrd="0" destOrd="2" presId="urn:microsoft.com/office/officeart/2005/8/layout/process1"/>
    <dgm:cxn modelId="{A07D0329-D5D6-412A-AD0C-636C2AC52C0C}" type="presOf" srcId="{C30C1962-0B7E-4C8A-A310-6837EB9A2D32}" destId="{3EE7B1FB-86A6-4351-8471-044A962D2158}" srcOrd="0" destOrd="3" presId="urn:microsoft.com/office/officeart/2005/8/layout/process1"/>
    <dgm:cxn modelId="{1F3AD6AD-BE84-4997-80FF-59B6DA9C6FDE}" type="presOf" srcId="{6E0874BD-2C46-43E2-B7FE-9DD6E0B0ED43}" destId="{3EE7B1FB-86A6-4351-8471-044A962D2158}" srcOrd="0" destOrd="7" presId="urn:microsoft.com/office/officeart/2005/8/layout/process1"/>
    <dgm:cxn modelId="{911901BF-402A-4462-ACFF-44F4D798D66C}" type="presOf" srcId="{EF33AE51-64B6-4307-BA84-A59EEF7EEBA5}" destId="{3EE7B1FB-86A6-4351-8471-044A962D2158}" srcOrd="0" destOrd="9" presId="urn:microsoft.com/office/officeart/2005/8/layout/process1"/>
    <dgm:cxn modelId="{FF30FA66-5127-49C5-89EB-76FB849FF867}" srcId="{F469B370-DD52-444C-B5B7-4FE3BB6A4AFC}" destId="{5C63D5CD-6BB1-4F0E-B23B-F3B044CEBA88}" srcOrd="1" destOrd="0" parTransId="{E4E54E75-5A70-4AF3-BE92-2704F63DF675}" sibTransId="{AC38320E-2C78-488E-855C-9C6D32F79D83}"/>
    <dgm:cxn modelId="{074C5989-56A0-4887-8A91-D82565323E2E}" type="presOf" srcId="{7BFF418E-DB88-4CFA-B3BE-F81D045B9B4E}" destId="{53F71BAE-E23A-4C1F-B72B-8D713E51A0F2}" srcOrd="0" destOrd="3" presId="urn:microsoft.com/office/officeart/2005/8/layout/process1"/>
    <dgm:cxn modelId="{8FE5D4AC-3ABC-4880-8073-BF6E32D8E280}" srcId="{E07585F1-27A4-4BC9-859F-6DCC510AFC07}" destId="{68665410-5C1F-43D4-A371-D159D3DA02CE}" srcOrd="4" destOrd="0" parTransId="{12151696-ED95-4BF2-AADA-BA90060ABE9B}" sibTransId="{D996606B-6A45-4C78-8E49-095782DE0B27}"/>
    <dgm:cxn modelId="{B8A1AA2C-D810-4473-AC70-95BFDC71A4E0}" type="presOf" srcId="{D6DC67BC-8C35-4140-B52F-86EE174B8E7C}" destId="{3EE7B1FB-86A6-4351-8471-044A962D2158}" srcOrd="0" destOrd="4" presId="urn:microsoft.com/office/officeart/2005/8/layout/process1"/>
    <dgm:cxn modelId="{9784FC94-EF49-4419-9391-6C8CCF7331D1}" srcId="{F469B370-DD52-444C-B5B7-4FE3BB6A4AFC}" destId="{C30C1962-0B7E-4C8A-A310-6837EB9A2D32}" srcOrd="2" destOrd="0" parTransId="{370556C8-C285-4417-A15D-0883093BA762}" sibTransId="{2979BCF6-D682-48EA-973C-DE16E9CE7463}"/>
    <dgm:cxn modelId="{2B0CB183-048A-4497-92C3-3666C2426FD6}" type="presOf" srcId="{266F980F-FA1E-4B0F-811D-2098FF6BA4B9}" destId="{3EE7B1FB-86A6-4351-8471-044A962D2158}" srcOrd="0" destOrd="6" presId="urn:microsoft.com/office/officeart/2005/8/layout/process1"/>
    <dgm:cxn modelId="{316A0624-A1C0-44B3-B494-88D633480206}" type="presParOf" srcId="{26FF7CE7-C36B-4503-B8C7-D80254FFC864}" destId="{53F71BAE-E23A-4C1F-B72B-8D713E51A0F2}" srcOrd="0" destOrd="0" presId="urn:microsoft.com/office/officeart/2005/8/layout/process1"/>
    <dgm:cxn modelId="{4B67568E-D88C-4B15-9D72-FDDBF5DD8BED}" type="presParOf" srcId="{26FF7CE7-C36B-4503-B8C7-D80254FFC864}" destId="{446D70CA-D77D-415F-878C-DDD51E3A44B3}" srcOrd="1" destOrd="0" presId="urn:microsoft.com/office/officeart/2005/8/layout/process1"/>
    <dgm:cxn modelId="{27FA927C-57F3-41A5-A5D7-17B46A499318}" type="presParOf" srcId="{446D70CA-D77D-415F-878C-DDD51E3A44B3}" destId="{EDE97930-660B-4D2F-A2C9-A8736504E5E5}" srcOrd="0" destOrd="0" presId="urn:microsoft.com/office/officeart/2005/8/layout/process1"/>
    <dgm:cxn modelId="{834B0C46-BDB0-42F2-B751-175F8A319F37}" type="presParOf" srcId="{26FF7CE7-C36B-4503-B8C7-D80254FFC864}" destId="{3EE7B1FB-86A6-4351-8471-044A962D215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F71BAE-E23A-4C1F-B72B-8D713E51A0F2}">
      <dsp:nvSpPr>
        <dsp:cNvPr id="0" name=""/>
        <dsp:cNvSpPr/>
      </dsp:nvSpPr>
      <dsp:spPr>
        <a:xfrm>
          <a:off x="2508" y="0"/>
          <a:ext cx="4528245" cy="45307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March 2020</a:t>
          </a: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1620 Hospital beds in 15 hospitals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1050 fever beds in additional 15 hospitals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Hospital beds under state ownership 825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112 call center activated for managing fever cases and 25 PHC facilities started operations as online clinics for managing COVID 19 cases at home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Initial training for 76% of rural (974) and 90% (1520) of urban family physicians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Critical case management training in 43 hospitals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Lab testing capacity 300 per day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5136" y="132628"/>
        <a:ext cx="4262989" cy="4265469"/>
      </dsp:txXfrm>
    </dsp:sp>
    <dsp:sp modelId="{446D70CA-D77D-415F-878C-DDD51E3A44B3}">
      <dsp:nvSpPr>
        <dsp:cNvPr id="0" name=""/>
        <dsp:cNvSpPr/>
      </dsp:nvSpPr>
      <dsp:spPr>
        <a:xfrm>
          <a:off x="4986211" y="1700595"/>
          <a:ext cx="965569" cy="11295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kern="1200"/>
        </a:p>
      </dsp:txBody>
      <dsp:txXfrm>
        <a:off x="4986211" y="1926502"/>
        <a:ext cx="675898" cy="677719"/>
      </dsp:txXfrm>
    </dsp:sp>
    <dsp:sp modelId="{3EE7B1FB-86A6-4351-8471-044A962D2158}">
      <dsp:nvSpPr>
        <dsp:cNvPr id="0" name=""/>
        <dsp:cNvSpPr/>
      </dsp:nvSpPr>
      <dsp:spPr>
        <a:xfrm>
          <a:off x="6352583" y="0"/>
          <a:ext cx="4554571" cy="4530725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December 2020</a:t>
          </a:r>
          <a:endParaRPr lang="en-US" sz="28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7222 Hospital beds in 85 hospitals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72 COVID Hotels operational with over 4500 beds for clinical management of mild </a:t>
          </a:r>
          <a:r>
            <a:rPr lang="en-US" sz="1400" kern="1200" dirty="0" err="1" smtClean="0"/>
            <a:t>Covid</a:t>
          </a:r>
          <a:r>
            <a:rPr lang="en-US" sz="1400" kern="1200" dirty="0" smtClean="0"/>
            <a:t> cases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Hospital beds under state ownership 825 + 400 acute care beds in </a:t>
          </a:r>
          <a:r>
            <a:rPr lang="en-US" sz="1400" kern="1200" dirty="0" err="1" smtClean="0"/>
            <a:t>Rukhi</a:t>
          </a:r>
          <a:r>
            <a:rPr lang="en-US" sz="1400" kern="1200" dirty="0" smtClean="0"/>
            <a:t> and Batumi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112 linked 61 PHC facilities function as online clinics for managing COVID 19 cases at home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All facilities and village doctors provide  initial assessment of patients with fever and other respiratory symptoms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Repeated training for 886 family physicians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Repeated Critical case management training in COVID hospitals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Acute care equipment procured and delivered to public and private hospitals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Lab testing capacity 20000 per day </a:t>
          </a:r>
          <a:endParaRPr lang="en-US" sz="1400" kern="1200" dirty="0"/>
        </a:p>
      </dsp:txBody>
      <dsp:txXfrm>
        <a:off x="6485283" y="132700"/>
        <a:ext cx="4289171" cy="4265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B008C-6C82-4506-9FDE-3B464BC7D7B7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B1A46-E1AD-4E3F-A29A-A34C596C0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17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970D6-623E-4424-87F7-DBEA72BC68FB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1A4F2-3642-4393-8A12-00C4238562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48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mtClean="0"/>
              <a:t>www.gov.ge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5BF85F-9084-48A4-ACA1-A2F65C7DA3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CBAD91-7C38-419B-B724-63687063FE75}" type="datetime1">
              <a:rPr lang="en-US" smtClean="0"/>
              <a:pPr/>
              <a:t>12/16/2020</a:t>
            </a:fld>
            <a:endParaRPr lang="en-US"/>
          </a:p>
        </p:txBody>
      </p:sp>
      <p:cxnSp>
        <p:nvCxnSpPr>
          <p:cNvPr id="27" name="Straight Connector 26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flipV="1">
            <a:off x="0" y="6721475"/>
            <a:ext cx="295275" cy="2"/>
          </a:xfrm>
          <a:prstGeom prst="line">
            <a:avLst/>
          </a:prstGeom>
          <a:ln w="152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962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108207-2C82-4793-BEEE-F17F1D821157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52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D0385C-C77F-43C2-AE6F-51332AEDE4F2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99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682BE-8522-4346-9D42-B652F408BA5B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20550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06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446B16-FEB3-4B26-8461-168FB1EF3315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603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5E813EA-4A3A-4FAC-9974-3EE075AC15A5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088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D6F02B-0BA3-4A0A-B421-860AC8385B53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36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E1D939-CCED-42AD-A6FA-7F94758077EA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07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8D26A-5B4C-4699-8C27-EBAEA0F54420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89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4881AB-9CE9-4BE6-B522-23B33C1DFCC6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56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2A7D98-6C9B-453F-80C8-711F748DE277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79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7350" y="365125"/>
            <a:ext cx="9696450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963" y="6176963"/>
            <a:ext cx="681037" cy="68103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1" y="90488"/>
            <a:ext cx="1419497" cy="1419497"/>
          </a:xfrm>
          <a:prstGeom prst="rect">
            <a:avLst/>
          </a:prstGeom>
        </p:spPr>
      </p:pic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97504-BB76-4245-8EFE-9558027D16F6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www.gov.ge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FDE1F-8D28-42BD-9061-D72002556D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9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v.ge/" TargetMode="External"/><Relationship Id="rId2" Type="http://schemas.openxmlformats.org/officeDocument/2006/relationships/hyperlink" Target="mailto:dcu@gov.g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dcu@gov.g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Health and Social </a:t>
            </a:r>
            <a:r>
              <a:rPr lang="en-US" dirty="0" smtClean="0"/>
              <a:t>Welfare</a:t>
            </a:r>
            <a:br>
              <a:rPr lang="en-US" dirty="0" smtClean="0"/>
            </a:br>
            <a:r>
              <a:rPr lang="en-US" dirty="0" smtClean="0"/>
              <a:t>External Assistance to Georgia</a:t>
            </a:r>
            <a:br>
              <a:rPr lang="en-US" dirty="0" smtClean="0"/>
            </a:br>
            <a:r>
              <a:rPr lang="en-US" dirty="0" smtClean="0"/>
              <a:t>December 2020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Administration of the Government of Georgia</a:t>
            </a:r>
          </a:p>
          <a:p>
            <a:r>
              <a:rPr lang="en-US" dirty="0" smtClean="0"/>
              <a:t>Donor Coordination Unit</a:t>
            </a:r>
          </a:p>
          <a:p>
            <a:r>
              <a:rPr lang="en-US" dirty="0" smtClean="0">
                <a:hlinkClick r:id="rId2"/>
              </a:rPr>
              <a:t>dcu@gov.ge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5692447-D878-4C55-B927-374482CDEF74}" type="datetime1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4195763" y="6356350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hlinkClick r:id="rId3"/>
              </a:rPr>
              <a:t>www.gov.ge</a:t>
            </a:r>
            <a:r>
              <a:rPr lang="ka-G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0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Administration of the Government of Georgia</a:t>
            </a:r>
          </a:p>
          <a:p>
            <a:r>
              <a:rPr lang="en-US" dirty="0" smtClean="0"/>
              <a:t>Donor Coordination Unit</a:t>
            </a:r>
            <a:endParaRPr lang="en-US" dirty="0"/>
          </a:p>
          <a:p>
            <a:r>
              <a:rPr lang="en-US" dirty="0" smtClean="0">
                <a:hlinkClick r:id="rId2"/>
              </a:rPr>
              <a:t>dcu@gov.ge</a:t>
            </a:r>
            <a:r>
              <a:rPr lang="en-US" dirty="0" smtClean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261-E381-4F00-BA22-EB069FA1B8C4}" type="datetime1">
              <a:rPr lang="en-US" smtClean="0"/>
              <a:pPr/>
              <a:t>12/16/2020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94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Health Sector mobilization for COVID-19 Response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Affect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of the pandemic on Health Policy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post-COVID priorities in health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policy for building resilient health system for achieving UHC goals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97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0" y="185738"/>
            <a:ext cx="9696450" cy="12811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Health Sector Mobilization for COVID 19 Response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8140140"/>
              </p:ext>
            </p:extLst>
          </p:nvPr>
        </p:nvGraphicFramePr>
        <p:xfrm>
          <a:off x="444137" y="1646238"/>
          <a:ext cx="10909663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14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Ongoing COVID 19 Related Needs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766" y="1646238"/>
            <a:ext cx="10779034" cy="453072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Access to COVID 19 vaccine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Georgia joined the COVAX platform to received the vaccine for up to 20% of the population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Inter sectoral vaccination council has been established (December 15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to coordinate the vaccination related activities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ka-GE" dirty="0" smtClean="0">
                <a:cs typeface="Arial" panose="020B0604020202020204" pitchFamily="34" charset="0"/>
              </a:rPr>
              <a:t>-19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vaccine deployment strategy is being elaborated (WHO, ADB, WB, UNICEF, EU partners)</a:t>
            </a:r>
            <a:endParaRPr lang="ka-GE" dirty="0" smtClean="0"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Rehabilitation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equipment of state-owned hospitals _Central Republican Hospital in Tbilisi, other state owned hospitals and mental health facilities </a:t>
            </a:r>
            <a:endParaRPr lang="ka-GE" dirty="0" smtClean="0"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Rehabilitation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equipment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laboratory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Further expansion of PCR testing capacity – partnership with private labs, supply of test kits and lab consumables </a:t>
            </a:r>
            <a:endParaRPr lang="ka-GE" dirty="0" smtClean="0"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Procuring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personal protective equipment</a:t>
            </a:r>
            <a:endParaRPr lang="ka-GE" dirty="0" smtClean="0"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272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COVID 19 Response Resource Mobilization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Funding sources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Asian Development Plan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Asian Infrastructure Investment Bank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European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Union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 EU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Partners 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European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Investment Bank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World Bank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State budget 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Technical Assistance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by WHO, US CDC, UN Agencies, EU partner institutions and development agencies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24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COVID-19 Response planning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Initial Needs Assessment by WHO experts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 </a:t>
            </a:r>
            <a:r>
              <a:rPr lang="hu-HU" dirty="0">
                <a:latin typeface="Arial" panose="020B0604020202020204" pitchFamily="34" charset="0"/>
                <a:cs typeface="Arial" panose="020B0604020202020204" pitchFamily="34" charset="0"/>
              </a:rPr>
              <a:t>Review of the role of private sector in the COVID-19 response and during the post-COVID-19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(EU support)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review of resilience of the health care system in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Georgia (EU support)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Independent expert review and recommendations (USAID)</a:t>
            </a:r>
          </a:p>
          <a:p>
            <a:pPr marL="0" indent="0">
              <a:buNone/>
            </a:pPr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Current Need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Joint review of the National COVID-19 response: To analyze effectiveness and efficiency of the response 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456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Priorities in 2021 and beyond (1)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Health Sector Development Strategy to be finalized by April 2021 (instead of September 2020) with a strong focus on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Primary Care Development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Strengthening IT infrastructure for using innovative salutations in health e.g. telemedicine technologies, new software applications for tracking patient’s partway and ensuring continuity in data exchange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Adequate health financing policies for improving efficiency and expanding coverage (strategic purchasing, evidence based priority setting and resource allocation, benefits design) 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Strengthening public health services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Improving emergency preparedness in health care settings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Access to quality pharmaceuticals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Advancing regulatory framework for improving safety of health care environment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9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Priorities in 2021 and </a:t>
            </a:r>
            <a:r>
              <a:rPr lang="en-US" dirty="0" smtClean="0"/>
              <a:t>beyond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2116"/>
            <a:ext cx="10515600" cy="4351338"/>
          </a:xfrm>
        </p:spPr>
        <p:txBody>
          <a:bodyPr>
            <a:noAutofit/>
          </a:bodyPr>
          <a:lstStyle/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Prevention and Management of Non Communicable Conditions (NCDC, US CDC, ECDC, WHO)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Improving access to Cancer diagnoses and treatment- in September of 2020 the Government expanded financial coverage of Cancer treatment services for UHC program beneficiaries. (City Cancer Challenge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Czech Development Agency)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Mental Health – Epidemiological analysis finalized and the strategy will be completed early 2021.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Physical Rehabilitation Service Model – Strategy is being elaborated (WHO), New Rehabilitation Center established in Tbilisi, Professional Standards elaborated (USAID) 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Uninterrupted access to TB, HIV and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Hep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 Preventive, diagnostic and treatment services (Global Fund, US CDC, UN Agencies, EU partners)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Strengthen  national institutional capacities for ensuring  safety of blood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32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way forward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UHC Board will become fully operational to serve as a platform for UHC related discussions and decision making </a:t>
            </a:r>
          </a:p>
          <a:p>
            <a:r>
              <a:rPr lang="en-US" dirty="0" smtClean="0"/>
              <a:t>Generate evidence on effectiveness and efficiency of COVID response measures – adapt/adopt new policies accordingly</a:t>
            </a:r>
          </a:p>
          <a:p>
            <a:r>
              <a:rPr lang="en-US" dirty="0" smtClean="0"/>
              <a:t>Support COVID 19 vaccination efforts via active communication campaign and securing vaccines </a:t>
            </a:r>
          </a:p>
          <a:p>
            <a:r>
              <a:rPr lang="en-US" dirty="0" smtClean="0"/>
              <a:t>Enhance public-private partnership </a:t>
            </a:r>
          </a:p>
          <a:p>
            <a:r>
              <a:rPr lang="en-US" dirty="0" smtClean="0"/>
              <a:t>Continue cooperation with donors and international partners on resource allocation decisions and </a:t>
            </a:r>
            <a:r>
              <a:rPr lang="en-US" smtClean="0"/>
              <a:t>priority setting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98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5127</TotalTime>
  <Words>744</Words>
  <Application>Microsoft Office PowerPoint</Application>
  <PresentationFormat>Widescreen</PresentationFormat>
  <Paragraphs>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Sylfaen</vt:lpstr>
      <vt:lpstr>Office Theme</vt:lpstr>
      <vt:lpstr>Health and Social Welfare External Assistance to Georgia December 2020</vt:lpstr>
      <vt:lpstr>Outline</vt:lpstr>
      <vt:lpstr>Health Sector Mobilization for COVID 19 Response </vt:lpstr>
      <vt:lpstr>Ongoing COVID 19 Related Needs </vt:lpstr>
      <vt:lpstr>COVID 19 Response Resource Mobilization </vt:lpstr>
      <vt:lpstr>COVID-19 Response planning </vt:lpstr>
      <vt:lpstr>Key Priorities in 2021 and beyond (1) </vt:lpstr>
      <vt:lpstr>Key Priorities in 2021 and beyond (2)</vt:lpstr>
      <vt:lpstr>The way forward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Giga Paitchadze</dc:creator>
  <cp:lastModifiedBy>Geo</cp:lastModifiedBy>
  <cp:revision>68</cp:revision>
  <dcterms:created xsi:type="dcterms:W3CDTF">2020-11-15T22:34:57Z</dcterms:created>
  <dcterms:modified xsi:type="dcterms:W3CDTF">2020-12-16T06:26:31Z</dcterms:modified>
</cp:coreProperties>
</file>